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27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1080" y="1080"/>
            <a:ext cx="10076400" cy="75603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PT" sz="4400">
                <a:latin typeface="Arial"/>
              </a:rPr>
              <a:t>Clique para editar o formato do título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PT" sz="3200">
                <a:latin typeface="Arial"/>
              </a:rPr>
              <a:t>Clique para editar o formato de texto dos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PT" sz="2800">
                <a:latin typeface="Arial"/>
              </a:rPr>
              <a:t>Segundo nível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PT" sz="2400">
                <a:latin typeface="Arial"/>
              </a:rPr>
              <a:t>Terceiro nível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PT" sz="2000">
                <a:latin typeface="Arial"/>
              </a:rPr>
              <a:t>Quarto nível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PT" sz="2000">
                <a:latin typeface="Arial"/>
              </a:rPr>
              <a:t>Quinto nível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PT" sz="2000">
                <a:latin typeface="Arial"/>
              </a:rPr>
              <a:t>Sexto nível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PT" sz="2000">
                <a:latin typeface="Arial"/>
              </a:rPr>
              <a:t>Sétimo nível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080" y="1080"/>
            <a:ext cx="10076400" cy="756036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PT" sz="4400">
                <a:latin typeface="Arial"/>
              </a:rPr>
              <a:t>Clique para editar o formato do título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PT" sz="3200">
                <a:latin typeface="Arial"/>
              </a:rPr>
              <a:t>Clique para editar o formato de texto dos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PT" sz="2800">
                <a:latin typeface="Arial"/>
              </a:rPr>
              <a:t>Segundo nível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PT" sz="2400">
                <a:latin typeface="Arial"/>
              </a:rPr>
              <a:t>Terceiro nível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PT" sz="2000">
                <a:latin typeface="Arial"/>
              </a:rPr>
              <a:t>Quarto nível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PT" sz="2000">
                <a:latin typeface="Arial"/>
              </a:rPr>
              <a:t>Quinto nível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PT" sz="2000">
                <a:latin typeface="Arial"/>
              </a:rPr>
              <a:t>Sexto nível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PT" sz="2000">
                <a:latin typeface="Arial"/>
              </a:rPr>
              <a:t>Sétimo nível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144000" y="216000"/>
            <a:ext cx="9719280" cy="719928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504000" y="3037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2"/>
          <p:cNvSpPr/>
          <p:nvPr/>
        </p:nvSpPr>
        <p:spPr>
          <a:xfrm>
            <a:off x="1224000" y="2880000"/>
            <a:ext cx="7270560" cy="1798560"/>
          </a:xfrm>
          <a:prstGeom prst="rect">
            <a:avLst/>
          </a:prstGeom>
          <a:blipFill>
            <a:blip r:embed="rId2"/>
            <a:tile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>
              <a:lnSpc>
                <a:spcPct val="100000"/>
              </a:lnSpc>
            </a:pPr>
            <a:r>
              <a:rPr lang="pt-PT" sz="6000" strike="noStrike">
                <a:solidFill>
                  <a:srgbClr val="800000"/>
                </a:solidFill>
                <a:latin typeface="Arial Black"/>
                <a:ea typeface="MS Gothic"/>
              </a:rPr>
              <a:t>ORAR e CANTAR</a:t>
            </a:r>
            <a:endParaRPr/>
          </a:p>
          <a:p>
            <a:pPr>
              <a:lnSpc>
                <a:spcPct val="100000"/>
              </a:lnSpc>
            </a:pPr>
            <a:r>
              <a:rPr lang="pt-PT" sz="6000" strike="noStrike">
                <a:solidFill>
                  <a:srgbClr val="800000"/>
                </a:solidFill>
                <a:latin typeface="Arial Black"/>
                <a:ea typeface="MS Gothic"/>
              </a:rPr>
              <a:t>em LÍNGUAS</a:t>
            </a:r>
            <a:endParaRPr/>
          </a:p>
        </p:txBody>
      </p:sp>
      <p:sp>
        <p:nvSpPr>
          <p:cNvPr id="77" name="TextShape 3"/>
          <p:cNvSpPr txBox="1"/>
          <p:nvPr/>
        </p:nvSpPr>
        <p:spPr>
          <a:xfrm>
            <a:off x="7200000" y="517680"/>
            <a:ext cx="2232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t-PT">
                <a:solidFill>
                  <a:srgbClr val="ffffff"/>
                </a:solidFill>
                <a:latin typeface="Arial"/>
              </a:rPr>
              <a:t>www.padreleo.org</a:t>
            </a:r>
            <a:endParaRPr/>
          </a:p>
        </p:txBody>
      </p:sp>
    </p:spTree>
  </p:cSld>
  <p:transition spd="med">
    <p:diamond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1296360" y="357480"/>
            <a:ext cx="7486200" cy="367308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t-PT" sz="4400" strike="noStrike">
                <a:solidFill>
                  <a:srgbClr val="ffff99"/>
                </a:solidFill>
                <a:latin typeface="Arial"/>
                <a:ea typeface="DejaVu Sans"/>
              </a:rPr>
              <a:t>UMA ORAÇÃO HUMILDE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432000" y="3996000"/>
            <a:ext cx="9285840" cy="341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400" strike="noStrike">
                <a:solidFill>
                  <a:srgbClr val="000000"/>
                </a:solidFill>
                <a:latin typeface="Arial"/>
                <a:ea typeface="Microsoft YaHei"/>
              </a:rPr>
              <a:t>- Orando em línguas, morremos para nós mesmos, nos entregamos a Deus, confiamos inteiramente Nele. </a:t>
            </a:r>
            <a:endParaRPr/>
          </a:p>
          <a:p>
            <a:r>
              <a:rPr b="1" lang="pt-PT" sz="2400" strike="noStrike">
                <a:solidFill>
                  <a:srgbClr val="000000"/>
                </a:solidFill>
                <a:latin typeface="Arial"/>
                <a:ea typeface="Microsoft YaHei"/>
              </a:rPr>
              <a:t>- Deixamos o que superficial: pensamentos, imagens, sentimentos, desejos, até a nossa vontade e confiamos em Deus; nos entregamos a Ele: </a:t>
            </a:r>
            <a:r>
              <a:rPr b="1" lang="pt-PT" sz="2400" strike="noStrike">
                <a:solidFill>
                  <a:srgbClr val="ff6600"/>
                </a:solidFill>
                <a:latin typeface="Arial"/>
                <a:ea typeface="Microsoft YaHei"/>
              </a:rPr>
              <a:t>é o Espírito Santo que ora em nós e por nós com gemidos incompreensíveis;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Microsoft YaHei"/>
              </a:rPr>
              <a:t> não sabemos o que dizemos, mas temos a certeza de que o Espírito intercede segundo a vontade de Deus. </a:t>
            </a:r>
            <a:endParaRPr/>
          </a:p>
          <a:p>
            <a:endParaRPr/>
          </a:p>
        </p:txBody>
      </p:sp>
      <p:sp>
        <p:nvSpPr>
          <p:cNvPr id="107" name="CustomShape 3"/>
          <p:cNvSpPr/>
          <p:nvPr/>
        </p:nvSpPr>
        <p:spPr>
          <a:xfrm>
            <a:off x="1584000" y="2916000"/>
            <a:ext cx="6478560" cy="11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600" strike="noStrike">
                <a:solidFill>
                  <a:srgbClr val="ffff99"/>
                </a:solidFill>
                <a:latin typeface="Arial"/>
                <a:ea typeface="DejaVu Sans"/>
              </a:rPr>
              <a:t>É uma oração poderosa, eficaz e frutífera: é o Espírito que ora em nós.</a:t>
            </a:r>
            <a:endParaRPr/>
          </a:p>
        </p:txBody>
      </p:sp>
    </p:spTree>
  </p:cSld>
  <p:transition spd="med">
    <p:diamond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936000" y="288000"/>
            <a:ext cx="7990200" cy="399528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PT" sz="4400" strike="noStrike">
                <a:solidFill>
                  <a:srgbClr val="ffff99"/>
                </a:solidFill>
                <a:latin typeface="Arial"/>
                <a:ea typeface="DejaVu Sans"/>
              </a:rPr>
              <a:t>LOUVOR e INTERCESSÃO</a:t>
            </a: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504000" y="4428000"/>
            <a:ext cx="8997840" cy="280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A Oração em línguas é como os gemidos das crianças. </a:t>
            </a:r>
            <a:endParaRPr/>
          </a:p>
          <a:p>
            <a:r>
              <a:rPr b="1" lang="pt-PT" sz="2400" strike="noStrike">
                <a:solidFill>
                  <a:srgbClr val="ff6600"/>
                </a:solidFill>
                <a:latin typeface="Arial"/>
                <a:ea typeface="DejaVu Sans"/>
              </a:rPr>
              <a:t>- Louvamos a Deus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 porque confiamos inteiramente Nele. </a:t>
            </a:r>
            <a:endParaRPr/>
          </a:p>
          <a:p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- Mesmo sem palavras e sem ideias, </a:t>
            </a:r>
            <a:r>
              <a:rPr b="1" lang="pt-PT" sz="2400" strike="noStrike">
                <a:solidFill>
                  <a:srgbClr val="ff6600"/>
                </a:solidFill>
                <a:latin typeface="Arial"/>
                <a:ea typeface="DejaVu Sans"/>
              </a:rPr>
              <a:t>imploramos que se faça a Vontade de Deus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, que é AMOR e MISERICÓRDIA. </a:t>
            </a:r>
            <a:endParaRPr/>
          </a:p>
          <a:p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b="1" lang="pt-PT" sz="2400" strike="noStrike">
                <a:solidFill>
                  <a:srgbClr val="ff6600"/>
                </a:solidFill>
                <a:latin typeface="Arial"/>
                <a:ea typeface="DejaVu Sans"/>
              </a:rPr>
              <a:t>Humildes e confiantes: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 não sabemos o que pedir, deixamos que Espírito interceda usando os nossos sons articulados (Rm 8,26).</a:t>
            </a:r>
            <a:endParaRPr/>
          </a:p>
          <a:p>
            <a:endParaRPr/>
          </a:p>
        </p:txBody>
      </p:sp>
    </p:spTree>
  </p:cSld>
  <p:transition spd="med">
    <p:diamond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432000" y="1584000"/>
            <a:ext cx="5258160" cy="413532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576720" y="14400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PT" sz="4400" strike="noStrike">
                <a:solidFill>
                  <a:srgbClr val="800000"/>
                </a:solidFill>
                <a:latin typeface="Arial"/>
                <a:ea typeface="DejaVu Sans"/>
              </a:rPr>
              <a:t>CURA E LIBERTAÇÃO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288000" y="5934240"/>
            <a:ext cx="9280800" cy="14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PT" sz="2000" strike="noStrike">
                <a:solidFill>
                  <a:srgbClr val="000000"/>
                </a:solidFill>
                <a:latin typeface="Arial"/>
                <a:ea typeface="Microsoft YaHei"/>
              </a:rPr>
              <a:t>A oração em línguas é muito eficaz para a oração de libertação. A batalha contra os demónios continua ainda hoje, só as venceremos recorrendo ao poder de Deus.  Com a oração em línguas estamos a usar a armadura de Deus, pois não confiamos nas nossas forças, mas no poder de Deus. </a:t>
            </a:r>
            <a:endParaRPr/>
          </a:p>
        </p:txBody>
      </p:sp>
      <p:sp>
        <p:nvSpPr>
          <p:cNvPr id="114" name="CustomShape 3"/>
          <p:cNvSpPr/>
          <p:nvPr/>
        </p:nvSpPr>
        <p:spPr>
          <a:xfrm>
            <a:off x="5868000" y="1908000"/>
            <a:ext cx="3958200" cy="40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PT" sz="2000" strike="noStrike">
                <a:solidFill>
                  <a:srgbClr val="000000"/>
                </a:solidFill>
                <a:latin typeface="Arial"/>
                <a:ea typeface="Microsoft YaHei"/>
              </a:rPr>
              <a:t>São Paulo exortava aos cristãos: tornai-vos fortes no Senhor e na sua força poderosa. 11</a:t>
            </a:r>
            <a:r>
              <a:rPr b="1" lang="pt-PT" sz="2000" strike="noStrike">
                <a:solidFill>
                  <a:srgbClr val="000000"/>
                </a:solidFill>
                <a:latin typeface="Arial"/>
                <a:ea typeface="Microsoft YaHei"/>
              </a:rPr>
              <a:t>Revesti-vos da armadura de Deus, para terdes a capacidade de vos manterdes de pé contra as maquinações do diabo.</a:t>
            </a:r>
            <a:r>
              <a:rPr lang="pt-PT" sz="2000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PT" strike="noStrike">
                <a:solidFill>
                  <a:srgbClr val="000000"/>
                </a:solidFill>
                <a:latin typeface="Arial"/>
                <a:ea typeface="Microsoft YaHei"/>
              </a:rPr>
              <a:t>12Porque não é contra os seres humanos que temos de lutar, mas contra os Principados, as Autoridades, os Dominadores deste mundo de trevas (Ef 6,10-11)</a:t>
            </a:r>
            <a:endParaRPr/>
          </a:p>
          <a:p>
            <a:endParaRPr/>
          </a:p>
        </p:txBody>
      </p:sp>
    </p:spTree>
  </p:cSld>
  <p:transition spd="med">
    <p:diamond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900000" y="1404000"/>
            <a:ext cx="5254200" cy="424620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432720" y="32220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PT" sz="4000" strike="noStrike">
                <a:solidFill>
                  <a:srgbClr val="800000"/>
                </a:solidFill>
                <a:latin typeface="Arial"/>
                <a:ea typeface="DejaVu Sans"/>
              </a:rPr>
              <a:t>A PORTA DE TODOS OS CARISMAS</a:t>
            </a: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324000" y="5940000"/>
            <a:ext cx="9393840" cy="13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como a profecia, a cura, a palavra de ciência, o discernimento ect. embora, seja possível receber os outros dons mesmo sem orar em línguas. </a:t>
            </a:r>
            <a:endParaRPr/>
          </a:p>
        </p:txBody>
      </p:sp>
      <p:sp>
        <p:nvSpPr>
          <p:cNvPr id="118" name="CustomShape 3"/>
          <p:cNvSpPr/>
          <p:nvPr/>
        </p:nvSpPr>
        <p:spPr>
          <a:xfrm>
            <a:off x="6408000" y="1800000"/>
            <a:ext cx="3022200" cy="252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A oração em línguas é oração de fé pura, por isso é considerada com a porta de entrada para os outros carismas, </a:t>
            </a:r>
            <a:endParaRPr/>
          </a:p>
        </p:txBody>
      </p:sp>
    </p:spTree>
  </p:cSld>
  <p:transition spd="med">
    <p:diamond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4000" y="287640"/>
            <a:ext cx="9070920" cy="12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t-PT" sz="4759" strike="noStrike">
                <a:solidFill>
                  <a:srgbClr val="000000"/>
                </a:solidFill>
                <a:latin typeface="Arial"/>
                <a:ea typeface="DejaVu Sans"/>
              </a:rPr>
              <a:t>FORTALECE A FÉ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4212000" y="2160000"/>
            <a:ext cx="5254200" cy="230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i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"Aquele que fala em línguas edifica-se a si mesmo... ora, desejo que todos faleis em línguas"</a:t>
            </a:r>
            <a:r>
              <a:rPr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t-PT" strike="noStrike">
                <a:solidFill>
                  <a:srgbClr val="000000"/>
                </a:solidFill>
                <a:latin typeface="Arial"/>
                <a:ea typeface="DejaVu Sans"/>
              </a:rPr>
              <a:t>(1Cor 14,4-5)</a:t>
            </a:r>
            <a:r>
              <a:rPr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.  </a:t>
            </a:r>
            <a:r>
              <a:rPr b="1" i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"Graças a Deus que possuo o dom de línguas, superior a todos vós"</a:t>
            </a:r>
            <a:r>
              <a:rPr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 (1Cor 14,18).</a:t>
            </a:r>
            <a:endParaRPr/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540000" y="1616760"/>
            <a:ext cx="3655800" cy="345780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648000" y="5292000"/>
            <a:ext cx="8710560" cy="165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200" strike="noStrike">
                <a:solidFill>
                  <a:srgbClr val="800000"/>
                </a:solidFill>
                <a:latin typeface="Arial"/>
                <a:ea typeface="DejaVu Sans"/>
              </a:rPr>
              <a:t>Edificar significa construir, tornar firme e forte.</a:t>
            </a:r>
            <a:r>
              <a:rPr lang="pt-PT" sz="2200" strike="noStrike">
                <a:solidFill>
                  <a:srgbClr val="800000"/>
                </a:solidFill>
                <a:latin typeface="Arial"/>
                <a:ea typeface="DejaVu Sans"/>
              </a:rPr>
              <a:t> </a:t>
            </a:r>
            <a:endParaRPr/>
          </a:p>
          <a:p>
            <a:r>
              <a:rPr b="1" i="1" lang="pt-PT" sz="2200" strike="noStrike">
                <a:solidFill>
                  <a:srgbClr val="0000ff"/>
                </a:solidFill>
                <a:latin typeface="Arial"/>
                <a:ea typeface="DejaVu Sans"/>
              </a:rPr>
              <a:t>A oração em línguas edifica a nossa fé. Com ela, exercitamos, pomos em prática a nossa fé, por ela torna-se mais forte. Quanto mais regularmente usamos o dom, rejeitando todas as tentações de dúvida e cansaço, mais nossa fé é edificada e construída.</a:t>
            </a:r>
            <a:endParaRPr/>
          </a:p>
        </p:txBody>
      </p:sp>
    </p:spTree>
  </p:cSld>
  <p:transition spd="med">
    <p:diamond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04000" y="287640"/>
            <a:ext cx="9070920" cy="12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t-PT" sz="4759" strike="noStrike">
                <a:solidFill>
                  <a:srgbClr val="000000"/>
                </a:solidFill>
                <a:latin typeface="Arial"/>
                <a:ea typeface="DejaVu Sans"/>
              </a:rPr>
              <a:t>É UMA FORMA DE ORAÇÃO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320000" y="2196000"/>
            <a:ext cx="5110200" cy="40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600" strike="noStrike">
                <a:solidFill>
                  <a:srgbClr val="0000ff"/>
                </a:solidFill>
                <a:latin typeface="Arial"/>
                <a:ea typeface="DejaVu Sans"/>
              </a:rPr>
              <a:t>A oração em línguas é apenas uma das muitas formas de oração.</a:t>
            </a:r>
            <a:r>
              <a:rPr lang="pt-PT" sz="2600" strike="noStrike">
                <a:solidFill>
                  <a:srgbClr val="000000"/>
                </a:solidFill>
                <a:latin typeface="Arial"/>
                <a:ea typeface="DejaVu Sans"/>
              </a:rPr>
              <a:t> Existe também a oração litúrgica, a Eucaristia, o oficio divino, o Terço, a meditação … </a:t>
            </a:r>
            <a:endParaRPr/>
          </a:p>
          <a:p>
            <a:endParaRPr/>
          </a:p>
          <a:p>
            <a:r>
              <a:rPr lang="pt-PT" sz="2600" strike="noStrike">
                <a:solidFill>
                  <a:srgbClr val="000000"/>
                </a:solidFill>
                <a:latin typeface="Arial"/>
                <a:ea typeface="DejaVu Sans"/>
              </a:rPr>
              <a:t>Paulo encoraja também as outras formas de oração: </a:t>
            </a:r>
            <a:r>
              <a:rPr b="1" i="1" lang="pt-PT" sz="2600" strike="noStrike">
                <a:solidFill>
                  <a:srgbClr val="0000ff"/>
                </a:solidFill>
                <a:latin typeface="Arial"/>
                <a:ea typeface="DejaVu Sans"/>
              </a:rPr>
              <a:t>"Orarei com o espírito, mas orarei também com o entendimento” </a:t>
            </a:r>
            <a:r>
              <a:rPr lang="pt-PT" sz="2600" strike="noStrike">
                <a:solidFill>
                  <a:srgbClr val="000000"/>
                </a:solidFill>
                <a:latin typeface="Arial"/>
                <a:ea typeface="DejaVu Sans"/>
              </a:rPr>
              <a:t>(1Cor 14,15)”.</a:t>
            </a:r>
            <a:endParaRPr/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447840" y="1731240"/>
            <a:ext cx="3726720" cy="5035320"/>
          </a:xfrm>
          <a:prstGeom prst="rect">
            <a:avLst/>
          </a:prstGeom>
          <a:ln>
            <a:noFill/>
          </a:ln>
        </p:spPr>
      </p:pic>
    </p:spTree>
  </p:cSld>
  <p:transition spd="med">
    <p:diamond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t-PT" sz="3600" strike="noStrike">
                <a:solidFill>
                  <a:srgbClr val="000000"/>
                </a:solidFill>
                <a:latin typeface="Arial"/>
                <a:ea typeface="DejaVu Sans"/>
              </a:rPr>
              <a:t>A ÁRVORE BOA PRODUZ BONS FRUTOS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5256000" y="1908000"/>
            <a:ext cx="4246200" cy="280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Durante a oração podemos experimentar paz, ter bons pensamentos, como também podemos ter distração e cansaço … o que é importante é orar. </a:t>
            </a:r>
            <a:r>
              <a:rPr b="1" lang="pt-PT" sz="2400" strike="noStrike">
                <a:solidFill>
                  <a:srgbClr val="800000"/>
                </a:solidFill>
                <a:latin typeface="Arial"/>
                <a:ea typeface="DejaVu Sans"/>
              </a:rPr>
              <a:t>Como é que a podemos avaliar a nossa oração? 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56000" y="1450080"/>
            <a:ext cx="4103280" cy="4093200"/>
          </a:xfrm>
          <a:prstGeom prst="rect">
            <a:avLst/>
          </a:prstGeom>
          <a:ln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504000" y="5724000"/>
            <a:ext cx="9214560" cy="144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Jesus disse: </a:t>
            </a:r>
            <a:r>
              <a:rPr b="1" i="1" lang="pt-PT" sz="2400" strike="noStrike">
                <a:solidFill>
                  <a:srgbClr val="0000ff"/>
                </a:solidFill>
                <a:latin typeface="Arial"/>
                <a:ea typeface="DejaVu Sans"/>
              </a:rPr>
              <a:t>"Podeis julgar a árvore por seus frutos"</a:t>
            </a:r>
            <a:r>
              <a:rPr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. Se formos fiéis a esta forma de oração, tornando-a uma parte regular do nosso dia, rapidamente iremos discernir o amadurecimento dos frutos do Espírito em nossas vidas.</a:t>
            </a:r>
            <a:endParaRPr/>
          </a:p>
        </p:txBody>
      </p:sp>
    </p:spTree>
  </p:cSld>
  <p:transition spd="med">
    <p:diamond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1368000" y="1440000"/>
            <a:ext cx="7558560" cy="388656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504000" y="287640"/>
            <a:ext cx="9070920" cy="12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2"/>
          <p:cNvSpPr/>
          <p:nvPr/>
        </p:nvSpPr>
        <p:spPr>
          <a:xfrm>
            <a:off x="432000" y="5442480"/>
            <a:ext cx="9070200" cy="190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PT" strike="noStrike">
                <a:solidFill>
                  <a:srgbClr val="000000"/>
                </a:solidFill>
                <a:latin typeface="Arial"/>
                <a:ea typeface="DejaVu Sans"/>
              </a:rPr>
              <a:t>Com a oração em línguas entregamos tudo nas mãos do Senhor Jesus (inteligência, vontade, desejos...) e deixamos que o Espírito Santo ore em nós e por nós, segundo a vontade do Pai. </a:t>
            </a:r>
            <a:r>
              <a:rPr b="1" lang="pt-PT" strike="noStrike">
                <a:solidFill>
                  <a:srgbClr val="000000"/>
                </a:solidFill>
                <a:latin typeface="Arial"/>
                <a:ea typeface="DejaVu Sans"/>
              </a:rPr>
              <a:t>Por isso, </a:t>
            </a:r>
            <a:r>
              <a:rPr b="1" lang="pt-PT" sz="2000" strike="noStrike">
                <a:solidFill>
                  <a:srgbClr val="0000ff"/>
                </a:solidFill>
                <a:latin typeface="Arial"/>
                <a:ea typeface="DejaVu Sans"/>
              </a:rPr>
              <a:t>é necessário desejar e pedir este dom de oração e, tendo-o recebido, aceitá-lo e usá-lo.</a:t>
            </a:r>
            <a:r>
              <a:rPr b="1" lang="pt-PT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t-PT" strike="noStrike">
                <a:solidFill>
                  <a:srgbClr val="000000"/>
                </a:solidFill>
                <a:latin typeface="Arial"/>
                <a:ea typeface="DejaVu Sans"/>
              </a:rPr>
              <a:t>Jesus fez esta promessa: "Se alguém tiver sede, venha a mim e beba, quem crê em mim, como diz a Escritura:"Do seu interior manarão rios de água viva" (Jo 7,37-38).</a:t>
            </a:r>
            <a:endParaRPr/>
          </a:p>
          <a:p>
            <a:endParaRPr/>
          </a:p>
        </p:txBody>
      </p:sp>
      <p:sp>
        <p:nvSpPr>
          <p:cNvPr id="133" name="CustomShape 3"/>
          <p:cNvSpPr/>
          <p:nvPr/>
        </p:nvSpPr>
        <p:spPr>
          <a:xfrm>
            <a:off x="576000" y="540000"/>
            <a:ext cx="8854560" cy="718560"/>
          </a:xfrm>
          <a:prstGeom prst="rect">
            <a:avLst/>
          </a:prstGeom>
          <a:solidFill>
            <a:srgbClr val="ff66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>
              <a:lnSpc>
                <a:spcPct val="100000"/>
              </a:lnSpc>
            </a:pPr>
            <a:r>
              <a:rPr lang="pt-PT" sz="3600" strike="noStrike">
                <a:solidFill>
                  <a:srgbClr val="0000ff"/>
                </a:solidFill>
                <a:latin typeface="Arial Black"/>
                <a:ea typeface="MS Gothic"/>
              </a:rPr>
              <a:t>Como receber este dom?</a:t>
            </a:r>
            <a:endParaRPr/>
          </a:p>
        </p:txBody>
      </p:sp>
      <p:sp>
        <p:nvSpPr>
          <p:cNvPr id="134" name="CustomShape 4"/>
          <p:cNvSpPr/>
          <p:nvPr/>
        </p:nvSpPr>
        <p:spPr>
          <a:xfrm>
            <a:off x="3780000" y="4248000"/>
            <a:ext cx="4966560" cy="65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4000" strike="noStrike">
                <a:solidFill>
                  <a:srgbClr val="ffff66"/>
                </a:solidFill>
                <a:latin typeface="Arial"/>
                <a:ea typeface="DejaVu Sans"/>
              </a:rPr>
              <a:t>Primeiro: desejá-lo</a:t>
            </a:r>
            <a:endParaRPr/>
          </a:p>
        </p:txBody>
      </p:sp>
    </p:spTree>
  </p:cSld>
  <p:transition spd="med">
    <p:diamond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4000" y="287640"/>
            <a:ext cx="9070920" cy="12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3960000" y="1728000"/>
            <a:ext cx="5542200" cy="381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400" strike="noStrike">
                <a:solidFill>
                  <a:srgbClr val="3333ff"/>
                </a:solidFill>
                <a:latin typeface="Arial"/>
                <a:ea typeface="DejaVu Sans"/>
              </a:rPr>
              <a:t>Sim, tenha fé, uma fé expectante, </a:t>
            </a:r>
            <a:endParaRPr/>
          </a:p>
          <a:p>
            <a:r>
              <a:rPr b="1" lang="pt-PT" sz="2400" strike="noStrike">
                <a:solidFill>
                  <a:srgbClr val="3333ff"/>
                </a:solidFill>
                <a:latin typeface="Arial"/>
                <a:ea typeface="DejaVu Sans"/>
              </a:rPr>
              <a:t>tenha a certeza que este dom </a:t>
            </a:r>
            <a:endParaRPr/>
          </a:p>
          <a:p>
            <a:r>
              <a:rPr b="1" lang="pt-PT" sz="2400" strike="noStrike">
                <a:solidFill>
                  <a:srgbClr val="3333ff"/>
                </a:solidFill>
                <a:latin typeface="Arial"/>
                <a:ea typeface="DejaVu Sans"/>
              </a:rPr>
              <a:t>vai acontecer para si!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endParaRPr/>
          </a:p>
          <a:p>
            <a:r>
              <a:rPr b="1" lang="pt-PT" sz="2400" strike="noStrike">
                <a:solidFill>
                  <a:srgbClr val="0000ff"/>
                </a:solidFill>
                <a:latin typeface="Arial"/>
                <a:ea typeface="DejaVu Sans"/>
              </a:rPr>
              <a:t>Colabore: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 abra a boca e comece a falar, a emita «sons» ininteligíveis e mantenha a sua atenção concentrada em Deus.Tenha sempre a intenção de orar e louvar o Senhor. </a:t>
            </a:r>
            <a:endParaRPr/>
          </a:p>
        </p:txBody>
      </p:sp>
      <p:sp>
        <p:nvSpPr>
          <p:cNvPr id="137" name="CustomShape 3"/>
          <p:cNvSpPr/>
          <p:nvPr/>
        </p:nvSpPr>
        <p:spPr>
          <a:xfrm>
            <a:off x="1080000" y="461880"/>
            <a:ext cx="7126560" cy="976680"/>
          </a:xfrm>
          <a:prstGeom prst="rect">
            <a:avLst/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>
              <a:lnSpc>
                <a:spcPct val="100000"/>
              </a:lnSpc>
            </a:pPr>
            <a:r>
              <a:rPr lang="pt-PT" sz="4400" strike="noStrike">
                <a:solidFill>
                  <a:srgbClr val="ffff00"/>
                </a:solidFill>
                <a:latin typeface="Arial Black"/>
                <a:ea typeface="MS Gothic"/>
              </a:rPr>
              <a:t>Tenha fé!</a:t>
            </a:r>
            <a:endParaRPr/>
          </a:p>
        </p:txBody>
      </p:sp>
      <p:sp>
        <p:nvSpPr>
          <p:cNvPr id="138" name="CustomShape 4"/>
          <p:cNvSpPr/>
          <p:nvPr/>
        </p:nvSpPr>
        <p:spPr>
          <a:xfrm>
            <a:off x="1152000" y="5472000"/>
            <a:ext cx="8207280" cy="197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615600" y="1656000"/>
            <a:ext cx="3342960" cy="3742560"/>
          </a:xfrm>
          <a:prstGeom prst="rect">
            <a:avLst/>
          </a:prstGeom>
          <a:ln>
            <a:noFill/>
          </a:ln>
        </p:spPr>
      </p:pic>
      <p:sp>
        <p:nvSpPr>
          <p:cNvPr id="140" name="CustomShape 5"/>
          <p:cNvSpPr/>
          <p:nvPr/>
        </p:nvSpPr>
        <p:spPr>
          <a:xfrm>
            <a:off x="720000" y="5472000"/>
            <a:ext cx="8855640" cy="182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i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Estes «sons» podem ser apenas duas ou três silabas, repete-as sempre, mesmo em casa, na rua, de viagem ..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/>
          </a:p>
          <a:p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- Orando (digamos uns quinze minutos por dia) -  a oração em línguas desenvolve-se e terá uma grande paz em seu coração!</a:t>
            </a:r>
            <a:endParaRPr/>
          </a:p>
        </p:txBody>
      </p:sp>
    </p:spTree>
  </p:cSld>
  <p:transition spd="med">
    <p:diamond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44000" y="1908000"/>
            <a:ext cx="4895640" cy="263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200" strike="noStrike">
                <a:solidFill>
                  <a:srgbClr val="0000ff"/>
                </a:solidFill>
                <a:latin typeface="Arial"/>
                <a:ea typeface="DejaVu Sans"/>
              </a:rPr>
              <a:t>Pode acontecer que, orando em línguas, você pode, inicialmente, sentir-se idiota ou estúpido: isso depende apenas do grau do seu orgulho.</a:t>
            </a:r>
            <a:endParaRPr/>
          </a:p>
          <a:p>
            <a:r>
              <a:rPr b="1" lang="pt-PT" sz="2200" strike="noStrike">
                <a:solidFill>
                  <a:srgbClr val="0000ff"/>
                </a:solidFill>
                <a:latin typeface="Arial"/>
                <a:ea typeface="DejaVu Sans"/>
              </a:rPr>
              <a:t>Por isso, seja humilde, não permita que o orgulho lhe impeça de orar em línguas.</a:t>
            </a:r>
            <a:endParaRPr/>
          </a:p>
        </p:txBody>
      </p:sp>
      <p:sp>
        <p:nvSpPr>
          <p:cNvPr id="142" name="CustomShape 2"/>
          <p:cNvSpPr/>
          <p:nvPr/>
        </p:nvSpPr>
        <p:spPr>
          <a:xfrm>
            <a:off x="1080360" y="462240"/>
            <a:ext cx="7126560" cy="976680"/>
          </a:xfrm>
          <a:prstGeom prst="rect">
            <a:avLst/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>
              <a:lnSpc>
                <a:spcPct val="100000"/>
              </a:lnSpc>
            </a:pPr>
            <a:r>
              <a:rPr lang="pt-PT" sz="4400" strike="noStrike">
                <a:solidFill>
                  <a:srgbClr val="ffff00"/>
                </a:solidFill>
                <a:latin typeface="Arial Black"/>
                <a:ea typeface="MS Gothic"/>
              </a:rPr>
              <a:t>Seja humilde!</a:t>
            </a:r>
            <a:endParaRPr/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573480" y="1728000"/>
            <a:ext cx="3962160" cy="2760840"/>
          </a:xfrm>
          <a:prstGeom prst="rect">
            <a:avLst/>
          </a:prstGeom>
          <a:ln>
            <a:noFill/>
          </a:ln>
        </p:spPr>
      </p:pic>
      <p:sp>
        <p:nvSpPr>
          <p:cNvPr id="144" name="CustomShape 3"/>
          <p:cNvSpPr/>
          <p:nvPr/>
        </p:nvSpPr>
        <p:spPr>
          <a:xfrm>
            <a:off x="504000" y="4896000"/>
            <a:ext cx="9143640" cy="19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600" strike="noStrike">
                <a:solidFill>
                  <a:srgbClr val="0000ff"/>
                </a:solidFill>
                <a:latin typeface="Arial"/>
                <a:ea typeface="DejaVu Sans"/>
              </a:rPr>
              <a:t>Acredite, tenha fé, confie, ore em línguas, descubra a beleza desta forma de oração</a:t>
            </a:r>
            <a:r>
              <a:rPr b="1" lang="pt-PT" sz="2600" strike="noStrike">
                <a:solidFill>
                  <a:srgbClr val="000000"/>
                </a:solidFill>
                <a:latin typeface="Arial"/>
                <a:ea typeface="DejaVu Sans"/>
              </a:rPr>
              <a:t> e terá uma grande felicidade, terá a certeza de ter sido realmente abençoado: "Tudo o que pedirdes na oração, crede que o tendes recebido, e ser-vos-á dado" </a:t>
            </a:r>
            <a:r>
              <a:rPr b="1" lang="pt-PT" sz="2000" strike="noStrike">
                <a:solidFill>
                  <a:srgbClr val="000000"/>
                </a:solidFill>
                <a:latin typeface="Arial"/>
                <a:ea typeface="DejaVu Sans"/>
              </a:rPr>
              <a:t>(Mc 11,24).</a:t>
            </a:r>
            <a:endParaRPr/>
          </a:p>
        </p:txBody>
      </p:sp>
    </p:spTree>
  </p:cSld>
  <p:transition spd="med">
    <p:diamond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t-PT" sz="4400" strike="noStrike">
                <a:solidFill>
                  <a:srgbClr val="000000"/>
                </a:solidFill>
                <a:latin typeface="Arial"/>
                <a:ea typeface="DejaVu Sans"/>
              </a:rPr>
              <a:t>No dia de PENTECOSTES</a:t>
            </a:r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4896000" y="2376000"/>
            <a:ext cx="4605840" cy="36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i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r>
              <a:rPr i="1" lang="pt-PT" sz="3600" strike="noStrike">
                <a:solidFill>
                  <a:srgbClr val="000000"/>
                </a:solidFill>
                <a:latin typeface="Arial"/>
                <a:ea typeface="DejaVu Sans"/>
              </a:rPr>
              <a:t>Todos ficaram cheios do Espírito Santo e começaram a falar outras línguas, conforme o Espírito lhes inspirava que se exprimissem </a:t>
            </a:r>
            <a:r>
              <a:rPr i="1" lang="pt-PT" sz="2600" strike="noStrike">
                <a:solidFill>
                  <a:srgbClr val="000000"/>
                </a:solidFill>
                <a:latin typeface="Arial"/>
                <a:ea typeface="DejaVu Sans"/>
              </a:rPr>
              <a:t>(Actos 2,4)</a:t>
            </a:r>
            <a:endParaRPr/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396000" y="1944000"/>
            <a:ext cx="4246200" cy="4750200"/>
          </a:xfrm>
          <a:prstGeom prst="rect">
            <a:avLst/>
          </a:prstGeom>
          <a:ln>
            <a:noFill/>
          </a:ln>
        </p:spPr>
      </p:pic>
    </p:spTree>
  </p:cSld>
  <p:transition spd="med">
    <p:diamond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4000" y="5436000"/>
            <a:ext cx="8855640" cy="183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000" strike="noStrike">
                <a:latin typeface="Arial"/>
              </a:rPr>
              <a:t>Mas como pode saber de que está a orar em língua de verdade? </a:t>
            </a:r>
            <a:endParaRPr/>
          </a:p>
          <a:p>
            <a:r>
              <a:rPr b="1" lang="pt-PT" sz="2200" strike="noStrike">
                <a:solidFill>
                  <a:srgbClr val="3333ff"/>
                </a:solidFill>
                <a:latin typeface="Arial"/>
              </a:rPr>
              <a:t>Poderá verificá-lo desta forma: se não entendeu o que disse, estava a orar línguas? Nada mais é necessário. Não espere entender mais. Deixe que o Senhor opere: você está dizendo algo que não entende mas está dizendo-o a Deus.</a:t>
            </a:r>
            <a:endParaRPr/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1728000" y="468000"/>
            <a:ext cx="5903640" cy="4895640"/>
          </a:xfrm>
          <a:prstGeom prst="rect">
            <a:avLst/>
          </a:prstGeom>
          <a:ln>
            <a:noFill/>
          </a:ln>
        </p:spPr>
      </p:pic>
    </p:spTree>
  </p:cSld>
  <p:transition spd="med">
    <p:diamond/>
  </p:transition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720000" y="1980000"/>
            <a:ext cx="8927280" cy="40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pt-PT" sz="4400" strike="noStrike">
                <a:solidFill>
                  <a:srgbClr val="800000"/>
                </a:solidFill>
                <a:latin typeface="Arial"/>
                <a:ea typeface="Microsoft YaHei"/>
              </a:rPr>
              <a:t>Pedimos, portanto, ao Senhor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pt-PT" sz="4400" strike="noStrike">
                <a:solidFill>
                  <a:srgbClr val="800000"/>
                </a:solidFill>
                <a:latin typeface="Arial"/>
                <a:ea typeface="Microsoft YaHei"/>
              </a:rPr>
              <a:t>uma fé humildade e confiante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pt-PT" sz="4400" strike="noStrike">
                <a:solidFill>
                  <a:srgbClr val="800000"/>
                </a:solidFill>
                <a:latin typeface="Arial"/>
                <a:ea typeface="Microsoft YaHei"/>
              </a:rPr>
              <a:t>e receberemos este dom humilde e poderoso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pt-PT" sz="4400" strike="noStrike">
                <a:solidFill>
                  <a:srgbClr val="800000"/>
                </a:solidFill>
                <a:latin typeface="Arial"/>
                <a:ea typeface="Microsoft YaHei"/>
              </a:rPr>
              <a:t>da oração em línguas,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pt-PT" sz="4400" strike="noStrike">
                <a:solidFill>
                  <a:srgbClr val="800000"/>
                </a:solidFill>
                <a:latin typeface="Arial"/>
                <a:ea typeface="Microsoft YaHei"/>
              </a:rPr>
              <a:t>falada ou cantada. 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6624000" y="6912000"/>
            <a:ext cx="316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t-PT">
                <a:latin typeface="Arial"/>
              </a:rPr>
              <a:t>www.padreleo.org</a:t>
            </a:r>
            <a:endParaRPr/>
          </a:p>
        </p:txBody>
      </p:sp>
    </p:spTree>
  </p:cSld>
  <p:transition spd="med">
    <p:diamond/>
  </p:transition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t-PT" sz="4400" strike="noStrike">
                <a:solidFill>
                  <a:srgbClr val="000000"/>
                </a:solidFill>
                <a:latin typeface="Arial"/>
                <a:ea typeface="DejaVu Sans"/>
              </a:rPr>
              <a:t>PARA O BEM COMUM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3888000" y="1836000"/>
            <a:ext cx="5613840" cy="50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8A um é dada, pela acção do Espírito, uma </a:t>
            </a:r>
            <a:r>
              <a:rPr b="1" lang="pt-PT" sz="2400" strike="noStrike" u="sng">
                <a:solidFill>
                  <a:srgbClr val="800000"/>
                </a:solidFill>
                <a:latin typeface="Arial"/>
                <a:ea typeface="DejaVu Sans"/>
              </a:rPr>
              <a:t>palavra de sabedoria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; a outro, uma </a:t>
            </a:r>
            <a:r>
              <a:rPr b="1" lang="pt-PT" sz="2400" strike="noStrike" u="sng">
                <a:solidFill>
                  <a:srgbClr val="800000"/>
                </a:solidFill>
                <a:latin typeface="Arial"/>
                <a:ea typeface="DejaVu Sans"/>
              </a:rPr>
              <a:t>palavra de ciência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 … 9a outro, </a:t>
            </a:r>
            <a:r>
              <a:rPr b="1" lang="pt-PT" sz="2400" strike="noStrike" u="sng">
                <a:solidFill>
                  <a:srgbClr val="800000"/>
                </a:solidFill>
                <a:latin typeface="Arial"/>
                <a:ea typeface="DejaVu Sans"/>
              </a:rPr>
              <a:t>o dom da fé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, no mesmo Espírito; a outro, </a:t>
            </a:r>
            <a:r>
              <a:rPr b="1" lang="pt-PT" sz="2400" strike="noStrike" u="sng">
                <a:solidFill>
                  <a:srgbClr val="800000"/>
                </a:solidFill>
                <a:latin typeface="Arial"/>
                <a:ea typeface="DejaVu Sans"/>
              </a:rPr>
              <a:t>o dom das curas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 …. 10a outro, </a:t>
            </a:r>
            <a:r>
              <a:rPr b="1" lang="pt-PT" sz="2400" strike="noStrike" u="sng">
                <a:solidFill>
                  <a:srgbClr val="800000"/>
                </a:solidFill>
                <a:latin typeface="Arial"/>
                <a:ea typeface="DejaVu Sans"/>
              </a:rPr>
              <a:t>o poder de fazer milagres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; a outro, </a:t>
            </a:r>
            <a:r>
              <a:rPr b="1" lang="pt-PT" sz="2400" strike="noStrike" u="sng">
                <a:solidFill>
                  <a:srgbClr val="800000"/>
                </a:solidFill>
                <a:latin typeface="Arial"/>
                <a:ea typeface="DejaVu Sans"/>
              </a:rPr>
              <a:t>o dom da profecia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; a outro, </a:t>
            </a:r>
            <a:r>
              <a:rPr b="1" lang="pt-PT" sz="2400" strike="noStrike">
                <a:solidFill>
                  <a:srgbClr val="800000"/>
                </a:solidFill>
                <a:latin typeface="Arial"/>
                <a:ea typeface="DejaVu Sans"/>
              </a:rPr>
              <a:t>o </a:t>
            </a:r>
            <a:r>
              <a:rPr b="1" lang="pt-PT" sz="2400" strike="noStrike" u="sng">
                <a:solidFill>
                  <a:srgbClr val="800000"/>
                </a:solidFill>
                <a:latin typeface="Arial"/>
                <a:ea typeface="DejaVu Sans"/>
              </a:rPr>
              <a:t>discernimento</a:t>
            </a:r>
            <a:r>
              <a:rPr b="1" lang="pt-PT" sz="2400" strike="noStrike" u="sng">
                <a:solidFill>
                  <a:srgbClr val="000000"/>
                </a:solidFill>
                <a:latin typeface="Arial"/>
                <a:ea typeface="DejaVu Sans"/>
              </a:rPr>
              <a:t> dos espíritos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; a outro, </a:t>
            </a:r>
            <a:r>
              <a:rPr b="1" lang="pt-PT" sz="2400" strike="noStrike" u="sng">
                <a:solidFill>
                  <a:srgbClr val="800000"/>
                </a:solidFill>
                <a:latin typeface="Arial"/>
                <a:ea typeface="DejaVu Sans"/>
              </a:rPr>
              <a:t>a variedade de línguas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; a outro, por fim, </a:t>
            </a:r>
            <a:r>
              <a:rPr b="1" lang="pt-PT" sz="2400" strike="noStrike" u="sng">
                <a:solidFill>
                  <a:srgbClr val="800000"/>
                </a:solidFill>
                <a:latin typeface="Arial"/>
                <a:ea typeface="DejaVu Sans"/>
              </a:rPr>
              <a:t>a interpretação das línguas</a:t>
            </a:r>
            <a:r>
              <a:rPr b="1" lang="pt-PT" sz="2400" strike="noStrike">
                <a:solidFill>
                  <a:srgbClr val="000000"/>
                </a:solidFill>
                <a:latin typeface="Arial"/>
                <a:ea typeface="DejaVu Sans"/>
              </a:rPr>
              <a:t>. 11Tudo isto, porém, o realiza o único e o mesmo Espírito, distribuindo a cada um, conforme lhe apraz. (1Cor 12,7-11)</a:t>
            </a:r>
            <a:endParaRPr/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288000" y="1908000"/>
            <a:ext cx="3454200" cy="4894200"/>
          </a:xfrm>
          <a:prstGeom prst="rect">
            <a:avLst/>
          </a:prstGeom>
          <a:ln>
            <a:noFill/>
          </a:ln>
        </p:spPr>
      </p:pic>
    </p:spTree>
  </p:cSld>
  <p:transition spd="med">
    <p:diamond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t-PT" sz="4400" strike="noStrike">
                <a:solidFill>
                  <a:srgbClr val="000000"/>
                </a:solidFill>
                <a:latin typeface="Arial"/>
                <a:ea typeface="DejaVu Sans"/>
              </a:rPr>
              <a:t>ASPIRAI À PROFECIA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4680000" y="1872000"/>
            <a:ext cx="5001840" cy="392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Procurai o amor e aspirai aos dons do Espírito, mas sobretudo ao da profecia.</a:t>
            </a:r>
            <a:r>
              <a:rPr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pt-PT" sz="2200" strike="noStrike">
                <a:solidFill>
                  <a:srgbClr val="800000"/>
                </a:solidFill>
                <a:latin typeface="Arial"/>
                <a:ea typeface="DejaVu Sans"/>
              </a:rPr>
              <a:t>2Pois aquele que fala em línguas, não fala aos homens, mas a Deus: ninguém, de facto, o entende, pois no Espírito diz coisas misteriosas.</a:t>
            </a:r>
            <a:r>
              <a:rPr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 3Mas o que profetiza fala aos homens para os edificar, exortar e consolar. </a:t>
            </a:r>
            <a:r>
              <a:rPr b="1" i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4Quem fala em línguas, edifica-se a si mesmo</a:t>
            </a:r>
            <a:r>
              <a:rPr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, mas quem profetiza, edifica a assembleia. </a:t>
            </a:r>
            <a:endParaRPr/>
          </a:p>
        </p:txBody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540000" y="1620000"/>
            <a:ext cx="4066200" cy="406620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432000" y="5796000"/>
            <a:ext cx="9070200" cy="13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5Quisera eu que todos vós falásseis em línguas, mas mais ainda que profetizásseis. Quem profetiza está acima daquele que 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fala em línguas</a:t>
            </a:r>
            <a:r>
              <a:rPr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, a não ser que também as 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interprete</a:t>
            </a:r>
            <a:r>
              <a:rPr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, para que a assembleia possa tirar proveito. (1Cor 14,1-5)</a:t>
            </a:r>
            <a:endParaRPr/>
          </a:p>
        </p:txBody>
      </p:sp>
    </p:spTree>
  </p:cSld>
  <p:transition spd="med">
    <p:diamond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792000" y="402120"/>
            <a:ext cx="7990560" cy="1108440"/>
          </a:xfrm>
          <a:prstGeom prst="rect">
            <a:avLst/>
          </a:prstGeom>
          <a:gradFill>
            <a:gsLst>
              <a:gs pos="0">
                <a:srgbClr val="e6ff00"/>
              </a:gs>
              <a:gs pos="100000">
                <a:srgbClr val="ff3333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>
              <a:lnSpc>
                <a:spcPct val="100000"/>
              </a:lnSpc>
            </a:pPr>
            <a:r>
              <a:rPr lang="pt-PT" sz="4400" strike="noStrike">
                <a:solidFill>
                  <a:srgbClr val="000000"/>
                </a:solidFill>
                <a:latin typeface="Arial Black"/>
                <a:ea typeface="MS Gothic"/>
              </a:rPr>
              <a:t>Um DOM de ORAÇÃO 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288000" y="5148000"/>
            <a:ext cx="9431280" cy="212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- Quem fala ou canta em línguas, não fala aos homens, mas a Deus: </a:t>
            </a:r>
            <a:endParaRPr/>
          </a:p>
          <a:p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- É uma oração que não se serve de conceitos o palavras compreensíveis. </a:t>
            </a:r>
            <a:endParaRPr/>
          </a:p>
          <a:p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- Movido pelos Espírito Santos  diz coisas que ninguém entende, nem é necessário intender, pois está a orar, a falar com Deus. </a:t>
            </a:r>
            <a:endParaRPr/>
          </a:p>
          <a:p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- É uma oração que edifica: fortalece a fé, a esperança e a caridade.</a:t>
            </a:r>
            <a:endParaRPr/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1584000" y="1548000"/>
            <a:ext cx="6838560" cy="3526560"/>
          </a:xfrm>
          <a:prstGeom prst="rect">
            <a:avLst/>
          </a:prstGeom>
          <a:ln>
            <a:noFill/>
          </a:ln>
        </p:spPr>
      </p:pic>
    </p:spTree>
  </p:cSld>
  <p:transition spd="med">
    <p:diamond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1228320" y="467640"/>
            <a:ext cx="7553880" cy="525456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1044000" y="517320"/>
            <a:ext cx="6046200" cy="113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PT" sz="3200" strike="noStrike">
                <a:solidFill>
                  <a:srgbClr val="0000cc"/>
                </a:solidFill>
                <a:latin typeface="Arial"/>
                <a:ea typeface="DejaVu Sans"/>
              </a:rPr>
              <a:t>O ESPÍRITO INTERCEDE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PT" sz="3200" strike="noStrike">
                <a:solidFill>
                  <a:srgbClr val="0000cc"/>
                </a:solidFill>
                <a:latin typeface="Arial"/>
                <a:ea typeface="DejaVu Sans"/>
              </a:rPr>
              <a:t>em NÓS e por NÓS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828000" y="5760000"/>
            <a:ext cx="8783280" cy="154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"O Espírito vem em auxílio de nossa fraqueza, porque não sabemos o que devemos pedir, nem orar como convém, mas o Espírito mesmo intercede por nós com gemidos inefáveis." </a:t>
            </a:r>
            <a:endParaRPr/>
          </a:p>
          <a:p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PT" sz="2200" strike="noStrike">
                <a:solidFill>
                  <a:srgbClr val="000000"/>
                </a:solidFill>
                <a:latin typeface="Arial"/>
                <a:ea typeface="DejaVu Sans"/>
              </a:rPr>
              <a:t>(Rm 8,26).</a:t>
            </a:r>
            <a:endParaRPr/>
          </a:p>
        </p:txBody>
      </p:sp>
    </p:spTree>
  </p:cSld>
  <p:transition spd="med">
    <p:diamond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"/>
          <p:cNvSpPr/>
          <p:nvPr/>
        </p:nvSpPr>
        <p:spPr>
          <a:xfrm>
            <a:off x="504000" y="4212000"/>
            <a:ext cx="9286200" cy="20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2800" strike="noStrike">
                <a:solidFill>
                  <a:srgbClr val="000000"/>
                </a:solidFill>
                <a:latin typeface="Arial"/>
                <a:ea typeface="Microsoft YaHei"/>
              </a:rPr>
              <a:t>Oração ativa: usamos pensamentos e imagens como meios de chegar a Deus. </a:t>
            </a:r>
            <a:endParaRPr/>
          </a:p>
          <a:p>
            <a:r>
              <a:rPr b="1" lang="pt-PT" sz="2800" strike="noStrike">
                <a:solidFill>
                  <a:srgbClr val="000000"/>
                </a:solidFill>
                <a:latin typeface="Arial"/>
                <a:ea typeface="Microsoft YaHei"/>
              </a:rPr>
              <a:t>Oração passiva: com a oração em línguas, tudo fica para trás, deixamos que o Espírito ore em nós e por nós. É um ato de fé pura. Talvez, nesta oração, pela primeira vez nós realmente agimos em "pura" fé. </a:t>
            </a:r>
            <a:endParaRPr/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1497600" y="324000"/>
            <a:ext cx="6961680" cy="381528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1332000" y="3528000"/>
            <a:ext cx="7306200" cy="580680"/>
          </a:xfrm>
          <a:prstGeom prst="rect">
            <a:avLst/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>
              <a:lnSpc>
                <a:spcPct val="100000"/>
              </a:lnSpc>
            </a:pPr>
            <a:r>
              <a:rPr lang="pt-PT" sz="2400" strike="noStrike">
                <a:solidFill>
                  <a:srgbClr val="000000"/>
                </a:solidFill>
                <a:latin typeface="Arial Black"/>
                <a:ea typeface="MS Gothic"/>
              </a:rPr>
              <a:t>UMA ORAÇÃO DE FÉ PURA</a:t>
            </a:r>
            <a:endParaRPr/>
          </a:p>
        </p:txBody>
      </p:sp>
    </p:spTree>
  </p:cSld>
  <p:transition spd="med">
    <p:diamond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t-PT" sz="4000" strike="noStrike">
                <a:solidFill>
                  <a:srgbClr val="000000"/>
                </a:solidFill>
                <a:latin typeface="Arial"/>
                <a:ea typeface="DejaVu Sans"/>
              </a:rPr>
              <a:t>NÃO SE BASEIA EM CONCEITOS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5148000" y="1764000"/>
            <a:ext cx="4426200" cy="417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PT" sz="2600" strike="noStrike">
                <a:solidFill>
                  <a:srgbClr val="000000"/>
                </a:solidFill>
                <a:latin typeface="Arial"/>
                <a:ea typeface="Microsoft YaHei"/>
              </a:rPr>
              <a:t>A oração em línguas não se baseia em conceitos, por isso, é uma ajuda muito valiosa para as pessoas que se sentem "enfraquecidos" e incapazes de orar bem da maneira comum. </a:t>
            </a:r>
            <a:endParaRPr/>
          </a:p>
          <a:p>
            <a:endParaRPr/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540000" y="1438200"/>
            <a:ext cx="4462200" cy="349200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720360" y="5058000"/>
            <a:ext cx="9142200" cy="22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3200" strike="noStrike">
                <a:solidFill>
                  <a:srgbClr val="000000"/>
                </a:solidFill>
                <a:latin typeface="Arial"/>
                <a:ea typeface="Microsoft YaHei"/>
              </a:rPr>
              <a:t>Ajuda imenso a oração continua - Ajuda a evitar as distrações - Ajuda a orar sempre, mesmo estando cansados ou ocupados - Infunde paz e descanso interior.</a:t>
            </a:r>
            <a:endParaRPr/>
          </a:p>
        </p:txBody>
      </p:sp>
    </p:spTree>
  </p:cSld>
  <p:transition spd="med">
    <p:diamond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288000" y="261720"/>
            <a:ext cx="9502560" cy="70808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1188000" y="2268000"/>
            <a:ext cx="7774560" cy="34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t-PT" sz="4000" strike="noStrike">
                <a:solidFill>
                  <a:srgbClr val="000000"/>
                </a:solidFill>
                <a:latin typeface="Arial"/>
                <a:ea typeface="DejaVu Sans"/>
              </a:rPr>
              <a:t>mas os que vivem de acordo com o Espírito aspiram às coisas do Espírito. 6De facto, a carne aspira ao que conduz à morte; mas o Espírito aspira ao que dá vida e paz. </a:t>
            </a:r>
            <a:r>
              <a:rPr b="1" lang="pt-PT" sz="2800" strike="noStrike">
                <a:solidFill>
                  <a:srgbClr val="000000"/>
                </a:solidFill>
                <a:latin typeface="Arial"/>
                <a:ea typeface="DejaVu Sans"/>
              </a:rPr>
              <a:t>(Rom 8,5-6)</a:t>
            </a:r>
            <a:endParaRPr/>
          </a:p>
        </p:txBody>
      </p:sp>
    </p:spTree>
  </p:cSld>
  <p:transition spd="med">
    <p:diamond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